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17068800" cy="9601200"/>
  <p:notesSz cx="6858000" cy="9144000"/>
  <p:defaultTextStyle>
    <a:defPPr>
      <a:defRPr lang="es-ES"/>
    </a:defPPr>
    <a:lvl1pPr marL="0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7" d="100"/>
          <a:sy n="77" d="100"/>
        </p:scale>
        <p:origin x="54" y="-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1571308"/>
            <a:ext cx="1280160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5042853"/>
            <a:ext cx="128016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41450-E9F5-4D4C-A390-C4894A98EA92}" type="datetimeFigureOut">
              <a:rPr lang="es-ES" smtClean="0"/>
              <a:t>19/12/2024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91BA1-9BA6-4E45-9242-88BFEC44AE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3907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41450-E9F5-4D4C-A390-C4894A98EA92}" type="datetimeFigureOut">
              <a:rPr lang="es-ES" smtClean="0"/>
              <a:t>19/12/2024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91BA1-9BA6-4E45-9242-88BFEC44AE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6681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4590" y="2393634"/>
            <a:ext cx="1472184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4590" y="6425249"/>
            <a:ext cx="1472184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41450-E9F5-4D4C-A390-C4894A98EA92}" type="datetimeFigureOut">
              <a:rPr lang="es-ES" smtClean="0"/>
              <a:t>19/12/2024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91BA1-9BA6-4E45-9242-88BFEC44AE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6962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3480" y="2555875"/>
            <a:ext cx="7254240" cy="609187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41080" y="2555875"/>
            <a:ext cx="7254240" cy="609187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41450-E9F5-4D4C-A390-C4894A98EA92}" type="datetimeFigureOut">
              <a:rPr lang="es-ES" smtClean="0"/>
              <a:t>19/12/2024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91BA1-9BA6-4E45-9242-88BFEC44AE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1991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5703" y="511176"/>
            <a:ext cx="14721840" cy="185578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5704" y="2353628"/>
            <a:ext cx="7220902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5704" y="3507105"/>
            <a:ext cx="7220902" cy="515842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641080" y="2353628"/>
            <a:ext cx="7256463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641080" y="3507105"/>
            <a:ext cx="7256463" cy="515842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41450-E9F5-4D4C-A390-C4894A98EA92}" type="datetimeFigureOut">
              <a:rPr lang="es-ES" smtClean="0"/>
              <a:t>19/12/2024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91BA1-9BA6-4E45-9242-88BFEC44AE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3201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41450-E9F5-4D4C-A390-C4894A98EA92}" type="datetimeFigureOut">
              <a:rPr lang="es-ES" smtClean="0"/>
              <a:t>19/12/2024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91BA1-9BA6-4E45-9242-88BFEC44AE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6554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41450-E9F5-4D4C-A390-C4894A98EA92}" type="datetimeFigureOut">
              <a:rPr lang="es-ES" smtClean="0"/>
              <a:t>19/12/2024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91BA1-9BA6-4E45-9242-88BFEC44AE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5132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5704" y="640080"/>
            <a:ext cx="5505132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56463" y="1382396"/>
            <a:ext cx="864108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5704" y="2880360"/>
            <a:ext cx="5505132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41450-E9F5-4D4C-A390-C4894A98EA92}" type="datetimeFigureOut">
              <a:rPr lang="es-ES" smtClean="0"/>
              <a:t>19/12/2024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91BA1-9BA6-4E45-9242-88BFEC44AE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981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5704" y="640080"/>
            <a:ext cx="5505132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256463" y="1382396"/>
            <a:ext cx="864108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5704" y="2880360"/>
            <a:ext cx="5505132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41450-E9F5-4D4C-A390-C4894A98EA92}" type="datetimeFigureOut">
              <a:rPr lang="es-ES" smtClean="0"/>
              <a:t>19/12/2024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91BA1-9BA6-4E45-9242-88BFEC44AE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4411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41450-E9F5-4D4C-A390-C4894A98EA92}" type="datetimeFigureOut">
              <a:rPr lang="es-ES" smtClean="0"/>
              <a:t>19/12/2024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91BA1-9BA6-4E45-9242-88BFEC44AE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8574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214860" y="511175"/>
            <a:ext cx="3680460" cy="8136573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3480" y="511175"/>
            <a:ext cx="10828020" cy="8136573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41450-E9F5-4D4C-A390-C4894A98EA92}" type="datetimeFigureOut">
              <a:rPr lang="es-ES" smtClean="0"/>
              <a:t>19/12/2024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91BA1-9BA6-4E45-9242-88BFEC44AE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6026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3480" y="511176"/>
            <a:ext cx="1472184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3480" y="2555875"/>
            <a:ext cx="1472184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73480" y="8898891"/>
            <a:ext cx="384048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841450-E9F5-4D4C-A390-C4894A98EA92}" type="datetimeFigureOut">
              <a:rPr lang="es-ES" smtClean="0"/>
              <a:t>19/12/2024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54040" y="8898891"/>
            <a:ext cx="576072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054840" y="8898891"/>
            <a:ext cx="384048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F91BA1-9BA6-4E45-9242-88BFEC44AE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201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ángulo: esquinas redondeadas 25">
            <a:extLst>
              <a:ext uri="{FF2B5EF4-FFF2-40B4-BE49-F238E27FC236}">
                <a16:creationId xmlns="" xmlns:a16="http://schemas.microsoft.com/office/drawing/2014/main" id="{FAF25B58-E9A4-24DA-AEDA-10F5CEB8612B}"/>
              </a:ext>
            </a:extLst>
          </p:cNvPr>
          <p:cNvSpPr/>
          <p:nvPr/>
        </p:nvSpPr>
        <p:spPr>
          <a:xfrm>
            <a:off x="10107032" y="5338442"/>
            <a:ext cx="4764800" cy="215978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es-ES" sz="1050" dirty="0"/>
          </a:p>
        </p:txBody>
      </p:sp>
      <p:sp>
        <p:nvSpPr>
          <p:cNvPr id="2" name="Flecha doblada 1"/>
          <p:cNvSpPr/>
          <p:nvPr/>
        </p:nvSpPr>
        <p:spPr>
          <a:xfrm flipV="1">
            <a:off x="1367277" y="3343834"/>
            <a:ext cx="13701071" cy="3625469"/>
          </a:xfrm>
          <a:prstGeom prst="bentArrow">
            <a:avLst>
              <a:gd name="adj1" fmla="val 8531"/>
              <a:gd name="adj2" fmla="val 25000"/>
              <a:gd name="adj3" fmla="val 25000"/>
              <a:gd name="adj4" fmla="val 43750"/>
            </a:avLst>
          </a:prstGeom>
          <a:solidFill>
            <a:srgbClr val="C5E0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" name="Pentágono 2"/>
          <p:cNvSpPr/>
          <p:nvPr/>
        </p:nvSpPr>
        <p:spPr>
          <a:xfrm>
            <a:off x="243384" y="8168147"/>
            <a:ext cx="2293425" cy="626299"/>
          </a:xfrm>
          <a:prstGeom prst="homePlate">
            <a:avLst/>
          </a:prstGeom>
          <a:solidFill>
            <a:srgbClr val="92D05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Pentágono 3"/>
          <p:cNvSpPr/>
          <p:nvPr/>
        </p:nvSpPr>
        <p:spPr>
          <a:xfrm>
            <a:off x="5365189" y="8169839"/>
            <a:ext cx="2304911" cy="1354881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/>
          <p:cNvSpPr txBox="1"/>
          <p:nvPr/>
        </p:nvSpPr>
        <p:spPr>
          <a:xfrm>
            <a:off x="110403" y="38492"/>
            <a:ext cx="4884479" cy="4181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MODELO LÓGICO PROYECTO ENERGYTRAN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201783" y="637505"/>
            <a:ext cx="1171154" cy="307905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s-ES" sz="1401" b="1" dirty="0">
                <a:solidFill>
                  <a:srgbClr val="00B050"/>
                </a:solidFill>
              </a:rPr>
              <a:t>ESTRUCTURA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194098" y="1122218"/>
            <a:ext cx="4879629" cy="433965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171466" indent="-171466">
              <a:buFont typeface="Arial" panose="020B0604020202020204" pitchFamily="34" charset="0"/>
              <a:buChar char="•"/>
            </a:pPr>
            <a:r>
              <a:rPr lang="es-ES" sz="1200" dirty="0"/>
              <a:t>PAÍSES: España, Portugal, Argentina, Chile, Costa Rica y México.</a:t>
            </a:r>
          </a:p>
          <a:p>
            <a:pPr marL="171466" indent="-171466">
              <a:buFont typeface="Arial" panose="020B0604020202020204" pitchFamily="34" charset="0"/>
              <a:buChar char="•"/>
            </a:pPr>
            <a:r>
              <a:rPr lang="es-ES" sz="1200" dirty="0"/>
              <a:t>RECURSOS  HUMANOS: Equipo de personas técnicas que trabajan en las entidades del Consorcio del Proyecto: EU-SOLARIS, ERIC LIFEWATCH, CSIC, IPS, INESCTEC, PUC, TECNM-ITA, UNNE, UNSAM, FUNCENAT y OEI</a:t>
            </a:r>
          </a:p>
          <a:p>
            <a:pPr marL="171466" indent="-171466">
              <a:buFont typeface="Arial" panose="020B0604020202020204" pitchFamily="34" charset="0"/>
              <a:buChar char="•"/>
            </a:pPr>
            <a:r>
              <a:rPr lang="es-ES" sz="1200" dirty="0"/>
              <a:t>RECURSOS MATERIALES E INFRAESTRUCTURAS	</a:t>
            </a:r>
          </a:p>
          <a:p>
            <a:pPr marL="266726" lvl="1"/>
            <a:r>
              <a:rPr lang="es-ES" sz="1200" dirty="0"/>
              <a:t>- Oficinas y sedes en cada ciudad que participa en el Proyecto (Consorcio)</a:t>
            </a:r>
          </a:p>
          <a:p>
            <a:pPr marL="266726" lvl="1">
              <a:buFontTx/>
              <a:buChar char="-"/>
            </a:pPr>
            <a:r>
              <a:rPr lang="es-ES" sz="1200" dirty="0"/>
              <a:t> Infraestructuras de investigación públicas europeas que participan en el Proyecto</a:t>
            </a:r>
          </a:p>
          <a:p>
            <a:pPr marL="266726" lvl="1">
              <a:buFontTx/>
              <a:buChar char="-"/>
            </a:pPr>
            <a:r>
              <a:rPr lang="es-ES" sz="1200" dirty="0"/>
              <a:t> Universidades que participan en el Consorcio</a:t>
            </a:r>
          </a:p>
          <a:p>
            <a:pPr marL="266726" lvl="1"/>
            <a:r>
              <a:rPr lang="es-ES" sz="1200" dirty="0"/>
              <a:t>- Los gobiernos de ALC miembros de la OEI</a:t>
            </a:r>
          </a:p>
          <a:p>
            <a:pPr marL="266726" lvl="1">
              <a:buFontTx/>
              <a:buChar char="-"/>
            </a:pPr>
            <a:r>
              <a:rPr lang="es-ES" sz="1200" dirty="0"/>
              <a:t> Entidades que participan en el Proyecto</a:t>
            </a:r>
          </a:p>
          <a:p>
            <a:pPr marL="171466" indent="-171466">
              <a:buFont typeface="Arial" panose="020B0604020202020204" pitchFamily="34" charset="0"/>
              <a:buChar char="•"/>
            </a:pPr>
            <a:r>
              <a:rPr lang="es-ES" sz="1200" dirty="0"/>
              <a:t>RECURSOS ECONÓMICOS: Subvención (1,5 </a:t>
            </a:r>
            <a:r>
              <a:rPr lang="es-ES" sz="1200" smtClean="0"/>
              <a:t>millones euros)</a:t>
            </a:r>
            <a:endParaRPr lang="es-ES" sz="1200" dirty="0"/>
          </a:p>
          <a:p>
            <a:pPr marL="171466" indent="-171466">
              <a:buFont typeface="Arial" panose="020B0604020202020204" pitchFamily="34" charset="0"/>
              <a:buChar char="•"/>
            </a:pPr>
            <a:r>
              <a:rPr lang="es-ES" sz="1200" dirty="0"/>
              <a:t>CIENCIA ABIERTA</a:t>
            </a:r>
          </a:p>
          <a:p>
            <a:pPr marL="171466" indent="-171466">
              <a:buFont typeface="Arial" panose="020B0604020202020204" pitchFamily="34" charset="0"/>
              <a:buChar char="•"/>
            </a:pPr>
            <a:r>
              <a:rPr lang="es-ES" sz="1200" dirty="0"/>
              <a:t>ESTRATEGIAS DE ESPECIALIZACIÓN INTELIGENTE en el contexto de ALC y Europa</a:t>
            </a:r>
          </a:p>
          <a:p>
            <a:pPr marL="171466" indent="-171466">
              <a:buFont typeface="Arial" panose="020B0604020202020204" pitchFamily="34" charset="0"/>
              <a:buChar char="•"/>
            </a:pPr>
            <a:r>
              <a:rPr lang="es-ES" sz="1200" dirty="0"/>
              <a:t>PERSPECTIVA DE GÉNERO</a:t>
            </a:r>
          </a:p>
          <a:p>
            <a:pPr marL="171466" indent="-171466">
              <a:buFont typeface="Arial" panose="020B0604020202020204" pitchFamily="34" charset="0"/>
              <a:buChar char="•"/>
            </a:pPr>
            <a:r>
              <a:rPr lang="es-ES" sz="1200" dirty="0"/>
              <a:t>ENFOQUE MULTIDISCIPLINARIO (tecnológico, ambiental y social. Diferentes actores con áreas interrelacionadas)</a:t>
            </a:r>
          </a:p>
          <a:p>
            <a:pPr marL="171466" indent="-171466">
              <a:buFont typeface="Arial" panose="020B0604020202020204" pitchFamily="34" charset="0"/>
              <a:buChar char="•"/>
            </a:pPr>
            <a:r>
              <a:rPr lang="es-ES" sz="1200" dirty="0"/>
              <a:t>COMUNIDADES DE APRENDIZAJE que GENERAN y TRANSFIEREN CONOCIMIENTO del sector público</a:t>
            </a:r>
          </a:p>
          <a:p>
            <a:pPr marL="171466" indent="-171466">
              <a:buFont typeface="Arial" panose="020B0604020202020204" pitchFamily="34" charset="0"/>
              <a:buChar char="•"/>
            </a:pPr>
            <a:r>
              <a:rPr lang="es-ES" sz="1200" dirty="0"/>
              <a:t>INTERCAMBIO DE EXPERIENCIAS</a:t>
            </a:r>
          </a:p>
          <a:p>
            <a:pPr marL="171466" indent="-171466">
              <a:buFont typeface="Arial" panose="020B0604020202020204" pitchFamily="34" charset="0"/>
              <a:buChar char="•"/>
            </a:pPr>
            <a:r>
              <a:rPr lang="es-ES" sz="1200" dirty="0"/>
              <a:t>MARCO LEGISLATIVO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10741651" y="53080"/>
            <a:ext cx="1778307" cy="307905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s-ES" sz="1401" b="1" dirty="0">
                <a:solidFill>
                  <a:srgbClr val="00B050"/>
                </a:solidFill>
              </a:rPr>
              <a:t>ACTORES DE CAMBIO</a:t>
            </a:r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5531259"/>
              </p:ext>
            </p:extLst>
          </p:nvPr>
        </p:nvGraphicFramePr>
        <p:xfrm>
          <a:off x="8699225" y="427972"/>
          <a:ext cx="5903232" cy="6057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3108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6858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0356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05790">
                <a:tc>
                  <a:txBody>
                    <a:bodyPr/>
                    <a:lstStyle/>
                    <a:p>
                      <a:r>
                        <a:rPr lang="es-ES" sz="1100" dirty="0"/>
                        <a:t>Comunidad investigadora: Científicas/os, Investigadoras/es, Universidades, </a:t>
                      </a:r>
                      <a:r>
                        <a:rPr lang="es-ES" sz="1100" dirty="0" smtClean="0"/>
                        <a:t>Infraestructuras </a:t>
                      </a:r>
                      <a:r>
                        <a:rPr lang="es-ES" sz="1100" dirty="0"/>
                        <a:t>de investigación europeas, Entidades públicas de </a:t>
                      </a:r>
                      <a:r>
                        <a:rPr lang="es-ES" sz="1100" dirty="0" err="1"/>
                        <a:t>I+i</a:t>
                      </a:r>
                      <a:r>
                        <a:rPr lang="es-ES" sz="1100" dirty="0"/>
                        <a:t> ALC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/>
                        <a:t>Responsables de políticas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/>
                        <a:t>Sociedad civil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CuadroTexto 9"/>
          <p:cNvSpPr txBox="1"/>
          <p:nvPr/>
        </p:nvSpPr>
        <p:spPr>
          <a:xfrm>
            <a:off x="201785" y="5658429"/>
            <a:ext cx="2245871" cy="307905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s-ES" sz="1401" b="1" dirty="0">
                <a:solidFill>
                  <a:srgbClr val="00B050"/>
                </a:solidFill>
              </a:rPr>
              <a:t>PROCESOS PRIMER TIEMPO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329688" y="5985471"/>
            <a:ext cx="9336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/>
              <a:t>Estratégicos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236664" y="7878744"/>
            <a:ext cx="8631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/>
              <a:t>Operativos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5348582" y="1133584"/>
            <a:ext cx="2409955" cy="307905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s-ES" sz="1401" b="1" dirty="0">
                <a:solidFill>
                  <a:srgbClr val="00B050"/>
                </a:solidFill>
              </a:rPr>
              <a:t>PROCESOS SEGUNDO TIEMPO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2831663" y="5671706"/>
            <a:ext cx="1987916" cy="307905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s-ES" sz="1401" b="1" dirty="0">
                <a:solidFill>
                  <a:srgbClr val="00B050"/>
                </a:solidFill>
              </a:rPr>
              <a:t>OUTPUTS / PRODUCTOS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2771644" y="8025808"/>
            <a:ext cx="2255514" cy="93936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s-ES" sz="1101" dirty="0"/>
              <a:t>•Página web del proyecto con todos los entregables de difusión </a:t>
            </a:r>
          </a:p>
          <a:p>
            <a:r>
              <a:rPr lang="es-ES" sz="1101" dirty="0"/>
              <a:t>•Entradas en Redes Sociales</a:t>
            </a:r>
          </a:p>
          <a:p>
            <a:pPr lvl="0"/>
            <a:r>
              <a:rPr lang="es-ES" sz="1101" dirty="0"/>
              <a:t>•Reuniones con Ministerios y eventos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8024799" y="1130878"/>
            <a:ext cx="1907766" cy="307905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s-ES" sz="1401" b="1" dirty="0">
                <a:solidFill>
                  <a:srgbClr val="00B050"/>
                </a:solidFill>
              </a:rPr>
              <a:t>OUTPUTS/PRODUCTOS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11650844" y="2292826"/>
            <a:ext cx="164165" cy="325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1512" dirty="0"/>
          </a:p>
        </p:txBody>
      </p:sp>
      <p:sp>
        <p:nvSpPr>
          <p:cNvPr id="18" name="CuadroTexto 17"/>
          <p:cNvSpPr txBox="1"/>
          <p:nvPr/>
        </p:nvSpPr>
        <p:spPr>
          <a:xfrm>
            <a:off x="2831662" y="6590499"/>
            <a:ext cx="2219418" cy="76995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s-ES" sz="1101" dirty="0"/>
              <a:t>•Planes </a:t>
            </a:r>
          </a:p>
          <a:p>
            <a:r>
              <a:rPr lang="es-ES" sz="1101" dirty="0"/>
              <a:t>•Memorandos de entendimiento (</a:t>
            </a:r>
            <a:r>
              <a:rPr lang="es-ES" sz="1101" dirty="0" err="1"/>
              <a:t>MoU</a:t>
            </a:r>
            <a:r>
              <a:rPr lang="es-ES" sz="1101" dirty="0"/>
              <a:t>) </a:t>
            </a:r>
          </a:p>
          <a:p>
            <a:r>
              <a:rPr lang="es-ES" sz="1101" dirty="0"/>
              <a:t>•Manual de gestión de proyectos</a:t>
            </a:r>
          </a:p>
        </p:txBody>
      </p:sp>
      <p:sp>
        <p:nvSpPr>
          <p:cNvPr id="19" name="CuadroTexto 18"/>
          <p:cNvSpPr txBox="1"/>
          <p:nvPr/>
        </p:nvSpPr>
        <p:spPr>
          <a:xfrm>
            <a:off x="7718142" y="8055782"/>
            <a:ext cx="2064794" cy="14773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s-ES" sz="1000" dirty="0"/>
              <a:t>•Documento informativo sobre políticas e informes</a:t>
            </a:r>
          </a:p>
          <a:p>
            <a:r>
              <a:rPr lang="es-ES" sz="1000" dirty="0"/>
              <a:t>•Informe de directrices políticas y recomendaciones</a:t>
            </a:r>
          </a:p>
          <a:p>
            <a:r>
              <a:rPr lang="es-ES" sz="1000" dirty="0"/>
              <a:t>Publicación de 3 </a:t>
            </a:r>
            <a:r>
              <a:rPr lang="es-ES" sz="1000" dirty="0" err="1"/>
              <a:t>Policy</a:t>
            </a:r>
            <a:r>
              <a:rPr lang="es-ES" sz="1000" dirty="0"/>
              <a:t> </a:t>
            </a:r>
            <a:r>
              <a:rPr lang="es-ES" sz="1000" dirty="0" err="1"/>
              <a:t>brief</a:t>
            </a:r>
            <a:r>
              <a:rPr lang="es-ES" sz="1000" dirty="0"/>
              <a:t>: </a:t>
            </a:r>
          </a:p>
          <a:p>
            <a:pPr marL="88910" indent="-88910">
              <a:buFontTx/>
              <a:buChar char="-"/>
            </a:pPr>
            <a:r>
              <a:rPr lang="es-ES" sz="1000" dirty="0" err="1"/>
              <a:t>Policy</a:t>
            </a:r>
            <a:r>
              <a:rPr lang="es-ES" sz="1000" dirty="0"/>
              <a:t> </a:t>
            </a:r>
            <a:r>
              <a:rPr lang="es-ES" sz="1000" dirty="0" err="1"/>
              <a:t>brief</a:t>
            </a:r>
            <a:r>
              <a:rPr lang="es-ES" sz="1000" dirty="0"/>
              <a:t> I: Tecnología y género.</a:t>
            </a:r>
          </a:p>
          <a:p>
            <a:pPr marL="88910" indent="-88910">
              <a:buFontTx/>
              <a:buChar char="-"/>
            </a:pPr>
            <a:r>
              <a:rPr lang="es-ES" sz="1000" dirty="0" err="1"/>
              <a:t>Policy</a:t>
            </a:r>
            <a:r>
              <a:rPr lang="es-ES" sz="1000" dirty="0"/>
              <a:t> </a:t>
            </a:r>
            <a:r>
              <a:rPr lang="es-ES" sz="1000" dirty="0" err="1"/>
              <a:t>brief</a:t>
            </a:r>
            <a:r>
              <a:rPr lang="es-ES" sz="1000" dirty="0"/>
              <a:t> II: Medioambiente y social. </a:t>
            </a:r>
          </a:p>
          <a:p>
            <a:pPr marL="88910" indent="-88910">
              <a:buFontTx/>
              <a:buChar char="-"/>
            </a:pPr>
            <a:r>
              <a:rPr lang="es-ES" sz="1000" dirty="0" err="1"/>
              <a:t>Policy</a:t>
            </a:r>
            <a:r>
              <a:rPr lang="es-ES" sz="1000" dirty="0"/>
              <a:t> </a:t>
            </a:r>
            <a:r>
              <a:rPr lang="es-ES" sz="1000" dirty="0" err="1"/>
              <a:t>brief</a:t>
            </a:r>
            <a:r>
              <a:rPr lang="es-ES" sz="1000" dirty="0"/>
              <a:t> III: Ciencia y género.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2761755" y="9126303"/>
            <a:ext cx="2255515" cy="43114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defTabSz="1280312">
              <a:defRPr/>
            </a:pPr>
            <a:r>
              <a:rPr lang="es-ES" sz="1101" dirty="0"/>
              <a:t>•Informes de seguimiento de cada socio</a:t>
            </a:r>
          </a:p>
        </p:txBody>
      </p:sp>
      <p:sp>
        <p:nvSpPr>
          <p:cNvPr id="21" name="CuadroTexto 20"/>
          <p:cNvSpPr txBox="1"/>
          <p:nvPr/>
        </p:nvSpPr>
        <p:spPr>
          <a:xfrm>
            <a:off x="7765100" y="3840642"/>
            <a:ext cx="2090289" cy="209288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s-ES" sz="1000" dirty="0"/>
              <a:t>•Informes de seguimiento de movilidades</a:t>
            </a:r>
          </a:p>
          <a:p>
            <a:r>
              <a:rPr lang="es-ES" sz="1000" dirty="0"/>
              <a:t>•Software para generar cadenas de trazabilidad</a:t>
            </a:r>
          </a:p>
          <a:p>
            <a:r>
              <a:rPr lang="es-ES" sz="1000" dirty="0"/>
              <a:t>• Desarrollo de la plataforma de investigación ya existente</a:t>
            </a:r>
          </a:p>
          <a:p>
            <a:r>
              <a:rPr lang="es-ES" sz="1000" dirty="0"/>
              <a:t>• Materiales para el curso e-</a:t>
            </a:r>
            <a:r>
              <a:rPr lang="es-ES" sz="1000" dirty="0" err="1"/>
              <a:t>learning</a:t>
            </a:r>
            <a:r>
              <a:rPr lang="es-ES" sz="1000" dirty="0"/>
              <a:t> orientado a investigadoras/es para incorporar ciencia abierta, enfocado en transición energética, capital natural y cambio climático</a:t>
            </a:r>
          </a:p>
          <a:p>
            <a:r>
              <a:rPr lang="es-ES" sz="1000" dirty="0"/>
              <a:t>•Conclusiones del evento temático virtual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14927552" y="4816757"/>
            <a:ext cx="2136617" cy="307905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1" b="1" dirty="0">
                <a:solidFill>
                  <a:srgbClr val="00B050"/>
                </a:solidFill>
              </a:rPr>
              <a:t>RESULTADO LARGO PLAZO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5377029" y="7805823"/>
            <a:ext cx="1602746" cy="276999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es-ES" sz="1200" b="1" dirty="0"/>
              <a:t>Área Asuntos públicos</a:t>
            </a:r>
          </a:p>
        </p:txBody>
      </p:sp>
      <p:sp>
        <p:nvSpPr>
          <p:cNvPr id="24" name="CuadroTexto 23"/>
          <p:cNvSpPr txBox="1"/>
          <p:nvPr/>
        </p:nvSpPr>
        <p:spPr>
          <a:xfrm>
            <a:off x="5402429" y="1550963"/>
            <a:ext cx="1198790" cy="276999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pPr lvl="0"/>
            <a:r>
              <a:rPr lang="es-ES" sz="1200" b="1" dirty="0"/>
              <a:t>Área Tecnología</a:t>
            </a:r>
          </a:p>
        </p:txBody>
      </p:sp>
      <p:sp>
        <p:nvSpPr>
          <p:cNvPr id="25" name="CuadroTexto 24"/>
          <p:cNvSpPr txBox="1"/>
          <p:nvPr/>
        </p:nvSpPr>
        <p:spPr>
          <a:xfrm>
            <a:off x="5418542" y="3437887"/>
            <a:ext cx="1423275" cy="276999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pPr lvl="0"/>
            <a:r>
              <a:rPr lang="es-ES" sz="1200" b="1" dirty="0"/>
              <a:t>Área Sostenibilidad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5399407" y="5626497"/>
            <a:ext cx="1438214" cy="276999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pPr lvl="0"/>
            <a:r>
              <a:rPr lang="es-ES" sz="1200" b="1" dirty="0"/>
              <a:t>Área Impacto social</a:t>
            </a:r>
          </a:p>
        </p:txBody>
      </p:sp>
      <p:sp>
        <p:nvSpPr>
          <p:cNvPr id="27" name="Pentágono 26"/>
          <p:cNvSpPr/>
          <p:nvPr/>
        </p:nvSpPr>
        <p:spPr>
          <a:xfrm>
            <a:off x="5388051" y="5988811"/>
            <a:ext cx="2304911" cy="1694531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Pentágono 27"/>
          <p:cNvSpPr/>
          <p:nvPr/>
        </p:nvSpPr>
        <p:spPr>
          <a:xfrm>
            <a:off x="5402909" y="3821508"/>
            <a:ext cx="2304911" cy="1723184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Pentágono 28"/>
          <p:cNvSpPr/>
          <p:nvPr/>
        </p:nvSpPr>
        <p:spPr>
          <a:xfrm>
            <a:off x="5402909" y="1927771"/>
            <a:ext cx="2304911" cy="1350992"/>
          </a:xfrm>
          <a:prstGeom prst="homePlate">
            <a:avLst/>
          </a:prstGeom>
          <a:solidFill>
            <a:srgbClr val="92D05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Rectángulo 29"/>
          <p:cNvSpPr/>
          <p:nvPr/>
        </p:nvSpPr>
        <p:spPr>
          <a:xfrm>
            <a:off x="5418569" y="2005147"/>
            <a:ext cx="2012089" cy="12688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66" indent="-171466">
              <a:buFont typeface="Calibri" panose="020F0502020204030204" pitchFamily="34" charset="0"/>
              <a:buChar char="₋"/>
            </a:pPr>
            <a:r>
              <a:rPr lang="es-ES" sz="1101" dirty="0">
                <a:solidFill>
                  <a:schemeClr val="tx1"/>
                </a:solidFill>
              </a:rPr>
              <a:t>Movilidades</a:t>
            </a:r>
          </a:p>
          <a:p>
            <a:pPr marL="171466" indent="-171466">
              <a:buFont typeface="Calibri" panose="020F0502020204030204" pitchFamily="34" charset="0"/>
              <a:buChar char="₋"/>
            </a:pPr>
            <a:r>
              <a:rPr lang="es-ES" sz="1101" dirty="0">
                <a:solidFill>
                  <a:schemeClr val="tx1"/>
                </a:solidFill>
              </a:rPr>
              <a:t>Intercambio de conocimientos</a:t>
            </a:r>
          </a:p>
          <a:p>
            <a:pPr marL="171466" indent="-171466">
              <a:buFont typeface="Calibri" panose="020F0502020204030204" pitchFamily="34" charset="0"/>
              <a:buChar char="₋"/>
            </a:pPr>
            <a:r>
              <a:rPr lang="es-ES" sz="1101" dirty="0">
                <a:solidFill>
                  <a:schemeClr val="tx1"/>
                </a:solidFill>
              </a:rPr>
              <a:t>Creación de redes</a:t>
            </a:r>
          </a:p>
          <a:p>
            <a:pPr marL="171466" indent="-171466">
              <a:buFont typeface="Calibri" panose="020F0502020204030204" pitchFamily="34" charset="0"/>
              <a:buChar char="₋"/>
            </a:pPr>
            <a:r>
              <a:rPr lang="es-ES" sz="1101" dirty="0">
                <a:solidFill>
                  <a:schemeClr val="tx1"/>
                </a:solidFill>
              </a:rPr>
              <a:t>Colaboración y cooperación</a:t>
            </a:r>
          </a:p>
          <a:p>
            <a:pPr marL="171466" indent="-171466">
              <a:buFont typeface="Calibri" panose="020F0502020204030204" pitchFamily="34" charset="0"/>
              <a:buChar char="₋"/>
            </a:pPr>
            <a:r>
              <a:rPr lang="es-ES" sz="1101" dirty="0">
                <a:solidFill>
                  <a:schemeClr val="tx1"/>
                </a:solidFill>
              </a:rPr>
              <a:t>Investigación</a:t>
            </a:r>
          </a:p>
          <a:p>
            <a:pPr marL="171466" indent="-171466">
              <a:buFont typeface="Calibri" panose="020F0502020204030204" pitchFamily="34" charset="0"/>
              <a:buChar char="₋"/>
            </a:pPr>
            <a:r>
              <a:rPr lang="es-ES" sz="1101" dirty="0">
                <a:solidFill>
                  <a:schemeClr val="tx1"/>
                </a:solidFill>
              </a:rPr>
              <a:t>Comunicación</a:t>
            </a:r>
          </a:p>
          <a:p>
            <a:pPr marL="171466" indent="-171466">
              <a:buFont typeface="Calibri" panose="020F0502020204030204" pitchFamily="34" charset="0"/>
              <a:buChar char="₋"/>
            </a:pPr>
            <a:r>
              <a:rPr lang="es-ES" sz="1101" dirty="0">
                <a:solidFill>
                  <a:schemeClr val="tx1"/>
                </a:solidFill>
              </a:rPr>
              <a:t>Formación</a:t>
            </a:r>
          </a:p>
        </p:txBody>
      </p:sp>
      <p:sp>
        <p:nvSpPr>
          <p:cNvPr id="31" name="Rectángulo 30"/>
          <p:cNvSpPr/>
          <p:nvPr/>
        </p:nvSpPr>
        <p:spPr>
          <a:xfrm>
            <a:off x="5436090" y="4034451"/>
            <a:ext cx="1977042" cy="14799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66" indent="-171466">
              <a:buFont typeface="Calibri" panose="020F0502020204030204" pitchFamily="34" charset="0"/>
              <a:buChar char="₋"/>
            </a:pPr>
            <a:r>
              <a:rPr lang="es-ES" sz="1101" dirty="0">
                <a:solidFill>
                  <a:schemeClr val="tx1"/>
                </a:solidFill>
              </a:rPr>
              <a:t>Movilidades</a:t>
            </a:r>
          </a:p>
          <a:p>
            <a:pPr marL="171466" indent="-171466">
              <a:buFont typeface="Calibri" panose="020F0502020204030204" pitchFamily="34" charset="0"/>
              <a:buChar char="₋"/>
            </a:pPr>
            <a:r>
              <a:rPr lang="es-ES" sz="1101" dirty="0">
                <a:solidFill>
                  <a:schemeClr val="tx1"/>
                </a:solidFill>
              </a:rPr>
              <a:t>Creación de redes</a:t>
            </a:r>
          </a:p>
          <a:p>
            <a:pPr marL="171466" indent="-171466">
              <a:buFont typeface="Calibri" panose="020F0502020204030204" pitchFamily="34" charset="0"/>
              <a:buChar char="₋"/>
            </a:pPr>
            <a:r>
              <a:rPr lang="es-ES" sz="1101" dirty="0">
                <a:solidFill>
                  <a:schemeClr val="tx1"/>
                </a:solidFill>
              </a:rPr>
              <a:t>Intercambio de conocimientos</a:t>
            </a:r>
          </a:p>
          <a:p>
            <a:pPr marL="171466" indent="-171466">
              <a:buFont typeface="Calibri" panose="020F0502020204030204" pitchFamily="34" charset="0"/>
              <a:buChar char="₋"/>
            </a:pPr>
            <a:r>
              <a:rPr lang="es-ES" sz="1101" dirty="0">
                <a:solidFill>
                  <a:schemeClr val="tx1"/>
                </a:solidFill>
              </a:rPr>
              <a:t>Colaboración y cooperación</a:t>
            </a:r>
          </a:p>
          <a:p>
            <a:pPr marL="171466" indent="-171466">
              <a:buFont typeface="Calibri" panose="020F0502020204030204" pitchFamily="34" charset="0"/>
              <a:buChar char="₋"/>
            </a:pPr>
            <a:r>
              <a:rPr lang="es-ES" sz="1101" dirty="0">
                <a:solidFill>
                  <a:schemeClr val="tx1"/>
                </a:solidFill>
              </a:rPr>
              <a:t>Desarrollo de tecnologías transformadoras</a:t>
            </a:r>
          </a:p>
          <a:p>
            <a:pPr marL="171466" indent="-171466">
              <a:buFont typeface="Calibri" panose="020F0502020204030204" pitchFamily="34" charset="0"/>
              <a:buChar char="₋"/>
            </a:pPr>
            <a:r>
              <a:rPr lang="es-ES" sz="1101" dirty="0">
                <a:solidFill>
                  <a:schemeClr val="tx1"/>
                </a:solidFill>
              </a:rPr>
              <a:t>Investigación</a:t>
            </a:r>
          </a:p>
          <a:p>
            <a:pPr marL="171466" indent="-171466">
              <a:buFont typeface="Calibri" panose="020F0502020204030204" pitchFamily="34" charset="0"/>
              <a:buChar char="₋"/>
            </a:pPr>
            <a:r>
              <a:rPr lang="es-ES" sz="1101" dirty="0">
                <a:solidFill>
                  <a:schemeClr val="tx1"/>
                </a:solidFill>
              </a:rPr>
              <a:t>Comunicación</a:t>
            </a:r>
          </a:p>
          <a:p>
            <a:pPr marL="171466" indent="-171466">
              <a:buFont typeface="Calibri" panose="020F0502020204030204" pitchFamily="34" charset="0"/>
              <a:buChar char="₋"/>
            </a:pPr>
            <a:r>
              <a:rPr lang="es-ES" sz="1101" dirty="0">
                <a:solidFill>
                  <a:schemeClr val="tx1"/>
                </a:solidFill>
              </a:rPr>
              <a:t>Formación</a:t>
            </a:r>
          </a:p>
          <a:p>
            <a:endParaRPr lang="es-ES" sz="1200" dirty="0">
              <a:solidFill>
                <a:schemeClr val="tx1"/>
              </a:solidFill>
            </a:endParaRPr>
          </a:p>
        </p:txBody>
      </p:sp>
      <p:sp>
        <p:nvSpPr>
          <p:cNvPr id="32" name="Rectángulo 31"/>
          <p:cNvSpPr/>
          <p:nvPr/>
        </p:nvSpPr>
        <p:spPr>
          <a:xfrm>
            <a:off x="5464688" y="6187006"/>
            <a:ext cx="1840863" cy="134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66" indent="-171466">
              <a:buFont typeface="Calibri" panose="020F0502020204030204" pitchFamily="34" charset="0"/>
              <a:buChar char="₋"/>
            </a:pPr>
            <a:r>
              <a:rPr lang="es-ES" sz="1101" dirty="0">
                <a:solidFill>
                  <a:schemeClr val="tx1"/>
                </a:solidFill>
              </a:rPr>
              <a:t>Movilidades</a:t>
            </a:r>
          </a:p>
          <a:p>
            <a:pPr marL="171466" indent="-171466">
              <a:buFont typeface="Calibri" panose="020F0502020204030204" pitchFamily="34" charset="0"/>
              <a:buChar char="₋"/>
            </a:pPr>
            <a:r>
              <a:rPr lang="es-ES" sz="1101" dirty="0">
                <a:solidFill>
                  <a:schemeClr val="tx1"/>
                </a:solidFill>
              </a:rPr>
              <a:t>Intercambio de conocimientos</a:t>
            </a:r>
          </a:p>
          <a:p>
            <a:pPr marL="171466" indent="-171466">
              <a:buFont typeface="Calibri" panose="020F0502020204030204" pitchFamily="34" charset="0"/>
              <a:buChar char="₋"/>
            </a:pPr>
            <a:r>
              <a:rPr lang="es-ES" sz="1101" dirty="0">
                <a:solidFill>
                  <a:schemeClr val="tx1"/>
                </a:solidFill>
              </a:rPr>
              <a:t>Colaboración y cooperación</a:t>
            </a:r>
          </a:p>
          <a:p>
            <a:pPr marL="171466" indent="-171466">
              <a:buFont typeface="Calibri" panose="020F0502020204030204" pitchFamily="34" charset="0"/>
              <a:buChar char="₋"/>
            </a:pPr>
            <a:r>
              <a:rPr lang="es-ES" sz="1101" dirty="0">
                <a:solidFill>
                  <a:schemeClr val="tx1"/>
                </a:solidFill>
              </a:rPr>
              <a:t>Creación de redes</a:t>
            </a:r>
          </a:p>
          <a:p>
            <a:pPr marL="171466" indent="-171466">
              <a:buFont typeface="Calibri" panose="020F0502020204030204" pitchFamily="34" charset="0"/>
              <a:buChar char="₋"/>
            </a:pPr>
            <a:r>
              <a:rPr lang="es-ES" sz="1101" dirty="0">
                <a:solidFill>
                  <a:schemeClr val="tx1"/>
                </a:solidFill>
              </a:rPr>
              <a:t>Investigación</a:t>
            </a:r>
          </a:p>
          <a:p>
            <a:pPr marL="171466" indent="-171466">
              <a:buFont typeface="Calibri" panose="020F0502020204030204" pitchFamily="34" charset="0"/>
              <a:buChar char="₋"/>
            </a:pPr>
            <a:r>
              <a:rPr lang="es-ES" sz="1101" dirty="0">
                <a:solidFill>
                  <a:schemeClr val="tx1"/>
                </a:solidFill>
              </a:rPr>
              <a:t>Comunicación</a:t>
            </a:r>
          </a:p>
          <a:p>
            <a:pPr marL="171466" indent="-171466">
              <a:buFont typeface="Calibri" panose="020F0502020204030204" pitchFamily="34" charset="0"/>
              <a:buChar char="₋"/>
            </a:pPr>
            <a:r>
              <a:rPr lang="es-ES" sz="1101" dirty="0">
                <a:solidFill>
                  <a:schemeClr val="tx1"/>
                </a:solidFill>
              </a:rPr>
              <a:t>Formación</a:t>
            </a:r>
          </a:p>
          <a:p>
            <a:pPr marL="171466" indent="-171466">
              <a:buFont typeface="Calibri" panose="020F0502020204030204" pitchFamily="34" charset="0"/>
              <a:buChar char="₋"/>
            </a:pPr>
            <a:r>
              <a:rPr lang="es-ES" sz="1101" dirty="0">
                <a:solidFill>
                  <a:schemeClr val="tx1"/>
                </a:solidFill>
              </a:rPr>
              <a:t>Publicación</a:t>
            </a:r>
          </a:p>
        </p:txBody>
      </p:sp>
      <p:sp>
        <p:nvSpPr>
          <p:cNvPr id="33" name="Rectángulo 32"/>
          <p:cNvSpPr/>
          <p:nvPr/>
        </p:nvSpPr>
        <p:spPr>
          <a:xfrm>
            <a:off x="5413233" y="8344509"/>
            <a:ext cx="1840863" cy="1058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66" indent="-171466">
              <a:buFont typeface="Calibri" panose="020F0502020204030204" pitchFamily="34" charset="0"/>
              <a:buChar char="₋"/>
            </a:pPr>
            <a:r>
              <a:rPr lang="es-ES" sz="1101" dirty="0">
                <a:solidFill>
                  <a:schemeClr val="tx1"/>
                </a:solidFill>
              </a:rPr>
              <a:t>Seguimiento </a:t>
            </a:r>
          </a:p>
          <a:p>
            <a:pPr marL="171466" indent="-171466">
              <a:buFont typeface="Calibri" panose="020F0502020204030204" pitchFamily="34" charset="0"/>
              <a:buChar char="₋"/>
            </a:pPr>
            <a:r>
              <a:rPr lang="es-ES" sz="1101" dirty="0">
                <a:solidFill>
                  <a:schemeClr val="tx1"/>
                </a:solidFill>
              </a:rPr>
              <a:t>Explotación</a:t>
            </a:r>
          </a:p>
          <a:p>
            <a:pPr marL="171466" indent="-171466">
              <a:buFont typeface="Calibri" panose="020F0502020204030204" pitchFamily="34" charset="0"/>
              <a:buChar char="₋"/>
            </a:pPr>
            <a:r>
              <a:rPr lang="es-ES" sz="1101" dirty="0">
                <a:solidFill>
                  <a:schemeClr val="tx1"/>
                </a:solidFill>
              </a:rPr>
              <a:t>Creación de recomendaciones y directrices</a:t>
            </a:r>
          </a:p>
          <a:p>
            <a:pPr marL="171466" indent="-171466">
              <a:buFont typeface="Calibri" panose="020F0502020204030204" pitchFamily="34" charset="0"/>
              <a:buChar char="₋"/>
            </a:pPr>
            <a:r>
              <a:rPr lang="es-ES" sz="1101" dirty="0">
                <a:solidFill>
                  <a:schemeClr val="tx1"/>
                </a:solidFill>
              </a:rPr>
              <a:t>Comunicación</a:t>
            </a:r>
          </a:p>
          <a:p>
            <a:pPr marL="171466" indent="-171466">
              <a:buFont typeface="Calibri" panose="020F0502020204030204" pitchFamily="34" charset="0"/>
              <a:buChar char="₋"/>
            </a:pPr>
            <a:r>
              <a:rPr lang="es-ES" sz="1101" dirty="0">
                <a:solidFill>
                  <a:schemeClr val="tx1"/>
                </a:solidFill>
              </a:rPr>
              <a:t>Difusión</a:t>
            </a:r>
          </a:p>
          <a:p>
            <a:pPr marL="171466" indent="-171466">
              <a:buFont typeface="Calibri" panose="020F0502020204030204" pitchFamily="34" charset="0"/>
              <a:buChar char="₋"/>
            </a:pPr>
            <a:r>
              <a:rPr lang="es-ES" sz="1101" dirty="0">
                <a:solidFill>
                  <a:schemeClr val="tx1"/>
                </a:solidFill>
              </a:rPr>
              <a:t>Publicación</a:t>
            </a:r>
          </a:p>
        </p:txBody>
      </p:sp>
      <p:sp>
        <p:nvSpPr>
          <p:cNvPr id="34" name="CuadroTexto 33"/>
          <p:cNvSpPr txBox="1"/>
          <p:nvPr/>
        </p:nvSpPr>
        <p:spPr>
          <a:xfrm>
            <a:off x="7777897" y="1620064"/>
            <a:ext cx="2090684" cy="209288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s-ES" sz="1000" dirty="0"/>
              <a:t>•Informes de seguimiento de movilidades</a:t>
            </a:r>
          </a:p>
          <a:p>
            <a:r>
              <a:rPr lang="es-ES" sz="1000" dirty="0"/>
              <a:t>•Asistencia técnica</a:t>
            </a:r>
          </a:p>
          <a:p>
            <a:r>
              <a:rPr lang="es-ES" sz="1000" dirty="0"/>
              <a:t>•Inventario de infraestructuras de investigación para la transición energética</a:t>
            </a:r>
          </a:p>
          <a:p>
            <a:r>
              <a:rPr lang="es-ES" sz="1000" dirty="0"/>
              <a:t>•Monografía sobre RI para hidrógeno verde y litio</a:t>
            </a:r>
          </a:p>
          <a:p>
            <a:r>
              <a:rPr lang="es-ES" sz="1000" dirty="0"/>
              <a:t>•Informe sobre la extracción de litio</a:t>
            </a:r>
          </a:p>
          <a:p>
            <a:r>
              <a:rPr lang="es-ES" sz="1000" dirty="0"/>
              <a:t>•Documento sobre evaluación de la energía solar térmica</a:t>
            </a:r>
          </a:p>
          <a:p>
            <a:r>
              <a:rPr lang="es-ES" sz="1000" dirty="0"/>
              <a:t>•Conclusiones del evento temático virtual</a:t>
            </a:r>
          </a:p>
        </p:txBody>
      </p:sp>
      <p:sp>
        <p:nvSpPr>
          <p:cNvPr id="35" name="CuadroTexto 34"/>
          <p:cNvSpPr txBox="1"/>
          <p:nvPr/>
        </p:nvSpPr>
        <p:spPr>
          <a:xfrm>
            <a:off x="11288173" y="1123163"/>
            <a:ext cx="2237985" cy="3079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s-ES" sz="1401" b="1" dirty="0">
                <a:solidFill>
                  <a:srgbClr val="00B050"/>
                </a:solidFill>
              </a:rPr>
              <a:t>RESULTADOS INTERMEDIOS</a:t>
            </a:r>
          </a:p>
        </p:txBody>
      </p:sp>
      <p:sp>
        <p:nvSpPr>
          <p:cNvPr id="36" name="CuadroTexto 35"/>
          <p:cNvSpPr txBox="1"/>
          <p:nvPr/>
        </p:nvSpPr>
        <p:spPr>
          <a:xfrm>
            <a:off x="7776165" y="6262254"/>
            <a:ext cx="2078186" cy="12359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txBody>
          <a:bodyPr wrap="none" rtlCol="0">
            <a:noAutofit/>
          </a:bodyPr>
          <a:lstStyle/>
          <a:p>
            <a:pPr defTabSz="1280312">
              <a:defRPr/>
            </a:pPr>
            <a:r>
              <a:rPr lang="es-ES" sz="1000" dirty="0"/>
              <a:t>•Informes de seguimiento de </a:t>
            </a:r>
          </a:p>
          <a:p>
            <a:pPr defTabSz="1280312">
              <a:defRPr/>
            </a:pPr>
            <a:r>
              <a:rPr lang="es-ES" sz="1000" dirty="0"/>
              <a:t>movilidades</a:t>
            </a:r>
          </a:p>
          <a:p>
            <a:pPr defTabSz="1280312">
              <a:defRPr/>
            </a:pPr>
            <a:r>
              <a:rPr lang="es-ES" sz="1000" dirty="0"/>
              <a:t>•Investigación etnográfica</a:t>
            </a:r>
          </a:p>
          <a:p>
            <a:pPr defTabSz="1280312">
              <a:defRPr/>
            </a:pPr>
            <a:r>
              <a:rPr lang="es-ES" sz="1000" dirty="0"/>
              <a:t>•Libro estudio etnográfico</a:t>
            </a:r>
          </a:p>
          <a:p>
            <a:pPr defTabSz="1280312">
              <a:defRPr/>
            </a:pPr>
            <a:r>
              <a:rPr lang="es-ES" sz="1000" dirty="0"/>
              <a:t>•Artículos científicos</a:t>
            </a:r>
          </a:p>
          <a:p>
            <a:pPr defTabSz="1280312">
              <a:defRPr/>
            </a:pPr>
            <a:r>
              <a:rPr lang="es-ES" sz="1000" dirty="0"/>
              <a:t>•Conclusiones del evento temático </a:t>
            </a:r>
          </a:p>
          <a:p>
            <a:pPr defTabSz="1280312">
              <a:defRPr/>
            </a:pPr>
            <a:r>
              <a:rPr lang="es-ES" sz="1000" dirty="0"/>
              <a:t>virtual</a:t>
            </a:r>
          </a:p>
        </p:txBody>
      </p:sp>
      <p:sp>
        <p:nvSpPr>
          <p:cNvPr id="37" name="Pentágono 36"/>
          <p:cNvSpPr/>
          <p:nvPr/>
        </p:nvSpPr>
        <p:spPr>
          <a:xfrm>
            <a:off x="273484" y="6228340"/>
            <a:ext cx="2519858" cy="779106"/>
          </a:xfrm>
          <a:prstGeom prst="homePlate">
            <a:avLst/>
          </a:prstGeom>
          <a:solidFill>
            <a:srgbClr val="92D05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CuadroTexto 37"/>
          <p:cNvSpPr txBox="1"/>
          <p:nvPr/>
        </p:nvSpPr>
        <p:spPr>
          <a:xfrm>
            <a:off x="259524" y="6400786"/>
            <a:ext cx="20394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/>
              <a:t>- Planificación y coordinación </a:t>
            </a:r>
          </a:p>
        </p:txBody>
      </p:sp>
      <p:sp>
        <p:nvSpPr>
          <p:cNvPr id="39" name="Rectángulo 38"/>
          <p:cNvSpPr/>
          <p:nvPr/>
        </p:nvSpPr>
        <p:spPr>
          <a:xfrm>
            <a:off x="228140" y="6652680"/>
            <a:ext cx="2512226" cy="2617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101" dirty="0"/>
              <a:t>Reuniones, Asambleas, Comité directivo </a:t>
            </a:r>
          </a:p>
        </p:txBody>
      </p:sp>
      <p:sp>
        <p:nvSpPr>
          <p:cNvPr id="40" name="CuadroTexto 39"/>
          <p:cNvSpPr txBox="1"/>
          <p:nvPr/>
        </p:nvSpPr>
        <p:spPr>
          <a:xfrm>
            <a:off x="227438" y="8471393"/>
            <a:ext cx="7809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/>
              <a:t>- Difusión</a:t>
            </a:r>
          </a:p>
        </p:txBody>
      </p:sp>
      <p:sp>
        <p:nvSpPr>
          <p:cNvPr id="41" name="CuadroTexto 40"/>
          <p:cNvSpPr txBox="1"/>
          <p:nvPr/>
        </p:nvSpPr>
        <p:spPr>
          <a:xfrm>
            <a:off x="216231" y="8213977"/>
            <a:ext cx="11499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/>
              <a:t>- Comunicación</a:t>
            </a:r>
          </a:p>
        </p:txBody>
      </p:sp>
      <p:sp>
        <p:nvSpPr>
          <p:cNvPr id="42" name="Pentágono 41"/>
          <p:cNvSpPr/>
          <p:nvPr/>
        </p:nvSpPr>
        <p:spPr>
          <a:xfrm>
            <a:off x="224824" y="8962950"/>
            <a:ext cx="2293425" cy="531762"/>
          </a:xfrm>
          <a:prstGeom prst="homePlate">
            <a:avLst/>
          </a:prstGeom>
          <a:solidFill>
            <a:srgbClr val="92D05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CuadroTexto 42"/>
          <p:cNvSpPr txBox="1"/>
          <p:nvPr/>
        </p:nvSpPr>
        <p:spPr>
          <a:xfrm>
            <a:off x="261027" y="9095693"/>
            <a:ext cx="10474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/>
              <a:t>- Seguimiento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="" xmlns:a16="http://schemas.microsoft.com/office/drawing/2014/main" id="{06BE5528-2799-4840-9BDA-66A470A19B25}"/>
              </a:ext>
            </a:extLst>
          </p:cNvPr>
          <p:cNvSpPr/>
          <p:nvPr/>
        </p:nvSpPr>
        <p:spPr>
          <a:xfrm>
            <a:off x="14967848" y="5289024"/>
            <a:ext cx="2096322" cy="229460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anchor="t">
            <a:spAutoFit/>
          </a:bodyPr>
          <a:lstStyle/>
          <a:p>
            <a:r>
              <a:rPr lang="es-ES" sz="1101" dirty="0"/>
              <a:t>TRANSICIÓN ENERGÉTICA a través del intercambio, generación y transferencia de conocimiento entre las infraestructuras de investigación de la UE y ALC y el desarrollo de políticas públicas y marcos regulatorios que promuevan la neutralidad climática y una transición limpia, sostenible y justa del sector energético para avanzar hacia una SOCIEDAD RESILIENTE</a:t>
            </a:r>
          </a:p>
        </p:txBody>
      </p:sp>
      <p:sp>
        <p:nvSpPr>
          <p:cNvPr id="45" name="Pentágono 96"/>
          <p:cNvSpPr/>
          <p:nvPr/>
        </p:nvSpPr>
        <p:spPr>
          <a:xfrm>
            <a:off x="262088" y="7250639"/>
            <a:ext cx="2275782" cy="509189"/>
          </a:xfrm>
          <a:prstGeom prst="homePlate">
            <a:avLst/>
          </a:prstGeom>
          <a:solidFill>
            <a:srgbClr val="92D05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CuadroTexto 45"/>
          <p:cNvSpPr txBox="1"/>
          <p:nvPr/>
        </p:nvSpPr>
        <p:spPr>
          <a:xfrm>
            <a:off x="320716" y="6988440"/>
            <a:ext cx="8153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/>
              <a:t>Apoyo</a:t>
            </a:r>
          </a:p>
        </p:txBody>
      </p:sp>
      <p:sp>
        <p:nvSpPr>
          <p:cNvPr id="47" name="CuadroTexto 46"/>
          <p:cNvSpPr txBox="1"/>
          <p:nvPr/>
        </p:nvSpPr>
        <p:spPr>
          <a:xfrm>
            <a:off x="209261" y="7282623"/>
            <a:ext cx="27099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/>
              <a:t> - Gestión recursos humanos</a:t>
            </a:r>
          </a:p>
        </p:txBody>
      </p:sp>
      <p:sp>
        <p:nvSpPr>
          <p:cNvPr id="48" name="CuadroTexto 47"/>
          <p:cNvSpPr txBox="1"/>
          <p:nvPr/>
        </p:nvSpPr>
        <p:spPr>
          <a:xfrm>
            <a:off x="201783" y="7512301"/>
            <a:ext cx="27099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/>
              <a:t> - Gestión recursos económicos</a:t>
            </a:r>
          </a:p>
        </p:txBody>
      </p:sp>
      <p:sp>
        <p:nvSpPr>
          <p:cNvPr id="49" name="Rectángulo: esquinas redondeadas 25">
            <a:extLst>
              <a:ext uri="{FF2B5EF4-FFF2-40B4-BE49-F238E27FC236}">
                <a16:creationId xmlns="" xmlns:a16="http://schemas.microsoft.com/office/drawing/2014/main" id="{FAF25B58-E9A4-24DA-AEDA-10F5CEB8612B}"/>
              </a:ext>
            </a:extLst>
          </p:cNvPr>
          <p:cNvSpPr/>
          <p:nvPr/>
        </p:nvSpPr>
        <p:spPr>
          <a:xfrm>
            <a:off x="10149064" y="1576573"/>
            <a:ext cx="4723644" cy="2126039"/>
          </a:xfrm>
          <a:prstGeom prst="round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txBody>
          <a:bodyPr wrap="square" rtlCol="0">
            <a:noAutofit/>
          </a:bodyPr>
          <a:lstStyle/>
          <a:p>
            <a:endParaRPr lang="es-ES" sz="1050" dirty="0"/>
          </a:p>
        </p:txBody>
      </p:sp>
      <p:sp>
        <p:nvSpPr>
          <p:cNvPr id="50" name="Rectángulo: esquinas redondeadas 25">
            <a:extLst>
              <a:ext uri="{FF2B5EF4-FFF2-40B4-BE49-F238E27FC236}">
                <a16:creationId xmlns="" xmlns:a16="http://schemas.microsoft.com/office/drawing/2014/main" id="{FAF25B58-E9A4-24DA-AEDA-10F5CEB8612B}"/>
              </a:ext>
            </a:extLst>
          </p:cNvPr>
          <p:cNvSpPr/>
          <p:nvPr/>
        </p:nvSpPr>
        <p:spPr>
          <a:xfrm>
            <a:off x="10107037" y="3811494"/>
            <a:ext cx="4763587" cy="146327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es-ES" sz="1050" dirty="0"/>
          </a:p>
        </p:txBody>
      </p:sp>
      <p:sp>
        <p:nvSpPr>
          <p:cNvPr id="52" name="Rectángulo: esquinas redondeadas 25">
            <a:extLst>
              <a:ext uri="{FF2B5EF4-FFF2-40B4-BE49-F238E27FC236}">
                <a16:creationId xmlns="" xmlns:a16="http://schemas.microsoft.com/office/drawing/2014/main" id="{FAF25B58-E9A4-24DA-AEDA-10F5CEB8612B}"/>
              </a:ext>
            </a:extLst>
          </p:cNvPr>
          <p:cNvSpPr/>
          <p:nvPr/>
        </p:nvSpPr>
        <p:spPr>
          <a:xfrm>
            <a:off x="10025592" y="7576448"/>
            <a:ext cx="4932000" cy="199620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noAutofit/>
          </a:bodyPr>
          <a:lstStyle/>
          <a:p>
            <a:endParaRPr lang="es-ES" sz="1050" dirty="0"/>
          </a:p>
        </p:txBody>
      </p:sp>
      <p:sp>
        <p:nvSpPr>
          <p:cNvPr id="53" name="CuadroTexto 52"/>
          <p:cNvSpPr txBox="1"/>
          <p:nvPr/>
        </p:nvSpPr>
        <p:spPr>
          <a:xfrm>
            <a:off x="5857122" y="117664"/>
            <a:ext cx="1335687" cy="307905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s-ES" sz="1401" b="1" dirty="0">
                <a:solidFill>
                  <a:srgbClr val="00B050"/>
                </a:solidFill>
              </a:rPr>
              <a:t>METODOLOGÍA</a:t>
            </a:r>
          </a:p>
        </p:txBody>
      </p:sp>
      <p:sp>
        <p:nvSpPr>
          <p:cNvPr id="54" name="Rectángulo redondeado 53"/>
          <p:cNvSpPr/>
          <p:nvPr/>
        </p:nvSpPr>
        <p:spPr>
          <a:xfrm>
            <a:off x="5034902" y="519290"/>
            <a:ext cx="3377805" cy="42801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101" dirty="0">
                <a:solidFill>
                  <a:schemeClr val="tx1"/>
                </a:solidFill>
              </a:rPr>
              <a:t>- Participativa	                     - Cooperación horizontal</a:t>
            </a:r>
          </a:p>
          <a:p>
            <a:r>
              <a:rPr lang="es-ES" sz="1101" dirty="0">
                <a:solidFill>
                  <a:schemeClr val="tx1"/>
                </a:solidFill>
              </a:rPr>
              <a:t>- Impacto social relevante         - Inclusión</a:t>
            </a:r>
          </a:p>
        </p:txBody>
      </p:sp>
      <p:sp>
        <p:nvSpPr>
          <p:cNvPr id="55" name="CuadroTexto 54"/>
          <p:cNvSpPr txBox="1"/>
          <p:nvPr/>
        </p:nvSpPr>
        <p:spPr>
          <a:xfrm>
            <a:off x="14927552" y="117664"/>
            <a:ext cx="1954146" cy="307905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1" b="1" dirty="0">
                <a:solidFill>
                  <a:srgbClr val="00B050"/>
                </a:solidFill>
              </a:rPr>
              <a:t>IMPACTOS</a:t>
            </a:r>
          </a:p>
        </p:txBody>
      </p:sp>
      <p:cxnSp>
        <p:nvCxnSpPr>
          <p:cNvPr id="56" name="Conector recto de flecha 55"/>
          <p:cNvCxnSpPr/>
          <p:nvPr/>
        </p:nvCxnSpPr>
        <p:spPr>
          <a:xfrm rot="10800000" flipH="1" flipV="1">
            <a:off x="15904625" y="4468769"/>
            <a:ext cx="0" cy="288000"/>
          </a:xfrm>
          <a:prstGeom prst="straightConnector1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ángulo 56"/>
          <p:cNvSpPr/>
          <p:nvPr/>
        </p:nvSpPr>
        <p:spPr>
          <a:xfrm>
            <a:off x="14960226" y="520257"/>
            <a:ext cx="1921472" cy="39150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8" name="Rectángulo 57"/>
          <p:cNvSpPr/>
          <p:nvPr/>
        </p:nvSpPr>
        <p:spPr>
          <a:xfrm rot="10800000" flipV="1">
            <a:off x="15018084" y="534348"/>
            <a:ext cx="1842779" cy="3988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260" indent="-95260">
              <a:buFont typeface="Calibri" panose="020F0502020204030204" pitchFamily="34" charset="0"/>
              <a:buChar char="₋"/>
            </a:pPr>
            <a:r>
              <a:rPr lang="es-ES" sz="1101" dirty="0"/>
              <a:t>Fortalecer el Espacio Europeo de Investigación en el sector energético con los países de ALC.</a:t>
            </a:r>
          </a:p>
          <a:p>
            <a:pPr marL="95260" indent="-95260">
              <a:buFont typeface="Calibri" panose="020F0502020204030204" pitchFamily="34" charset="0"/>
              <a:buChar char="₋"/>
            </a:pPr>
            <a:r>
              <a:rPr lang="es-ES" sz="1101" dirty="0"/>
              <a:t>Repensar nuevos ciclos tecnológicos asociados a la transición energética dentro de un nuevo paradigma de desarrollo sustentable.</a:t>
            </a:r>
          </a:p>
          <a:p>
            <a:pPr marL="95260" indent="-95260">
              <a:buFont typeface="Calibri" panose="020F0502020204030204" pitchFamily="34" charset="0"/>
              <a:buChar char="₋"/>
            </a:pPr>
            <a:r>
              <a:rPr lang="es-ES" sz="1101" dirty="0"/>
              <a:t>Fomentar marcos legales y medidas políticas que contribuyan a la economía circular. </a:t>
            </a:r>
          </a:p>
          <a:p>
            <a:pPr marL="95260" indent="-95260">
              <a:buFont typeface="Calibri" panose="020F0502020204030204" pitchFamily="34" charset="0"/>
              <a:buChar char="₋"/>
            </a:pPr>
            <a:r>
              <a:rPr lang="es-ES" sz="1101" dirty="0"/>
              <a:t>Promover que los métodos para llevar a cabo la transición energética no sólo no sean perjudiciales para las sociedades sino altamente beneficiosos, abordando esta transición desde una perspectiva integral.</a:t>
            </a:r>
          </a:p>
        </p:txBody>
      </p:sp>
      <p:sp>
        <p:nvSpPr>
          <p:cNvPr id="59" name="CuadroTexto 58"/>
          <p:cNvSpPr txBox="1"/>
          <p:nvPr/>
        </p:nvSpPr>
        <p:spPr>
          <a:xfrm>
            <a:off x="10292333" y="1554914"/>
            <a:ext cx="4635219" cy="2192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1050" b="1" dirty="0"/>
              <a:t>OE1: </a:t>
            </a:r>
            <a:r>
              <a:rPr lang="es-ES" sz="1050" dirty="0"/>
              <a:t>Intercambio y  generación de conocimiento entre infraestructuras de investigación europeas y latinoamericanas innovando a través de modernizar tecnologías desarrolladas por infraestructuras de investigación energética.</a:t>
            </a:r>
          </a:p>
          <a:p>
            <a:pPr>
              <a:buFont typeface="Calibri" panose="020F0502020204030204" pitchFamily="34" charset="0"/>
              <a:buChar char="₋"/>
            </a:pPr>
            <a:r>
              <a:rPr lang="es-ES" sz="1050" dirty="0"/>
              <a:t>R01.1. Redes de cooperación científica entre entidades de </a:t>
            </a:r>
            <a:r>
              <a:rPr lang="es-ES" sz="1050" dirty="0" err="1"/>
              <a:t>I+i</a:t>
            </a:r>
            <a:r>
              <a:rPr lang="es-ES" sz="1050" dirty="0"/>
              <a:t> latinoamericanas e infraestructuras de investigación europeas creando soluciones innovadoras para transformar el sector energético.</a:t>
            </a:r>
          </a:p>
          <a:p>
            <a:pPr>
              <a:buFont typeface="Calibri" panose="020F0502020204030204" pitchFamily="34" charset="0"/>
              <a:buChar char="₋"/>
            </a:pPr>
            <a:r>
              <a:rPr lang="es-ES" sz="1050" dirty="0"/>
              <a:t>R01.2. Soluciones innovadoras a las transiciones energéticas sobre las aplicaciones posibles más viables, útiles y urgentes de la energía solar térmica en países ALC y UE y con mayor impacto en el medio ambiente y la </a:t>
            </a:r>
            <a:r>
              <a:rPr lang="es-ES" sz="1050" dirty="0" err="1"/>
              <a:t>descarbonización</a:t>
            </a:r>
            <a:r>
              <a:rPr lang="es-ES" sz="1050" dirty="0"/>
              <a:t> de sus economías, para producir hidrógeno verde y la cadena de suministro de litio para aplicaciones energéticas, y otras fuentes de energía sostenible.</a:t>
            </a:r>
          </a:p>
          <a:p>
            <a:pPr>
              <a:buFont typeface="Calibri" panose="020F0502020204030204" pitchFamily="34" charset="0"/>
              <a:buChar char="₋"/>
            </a:pPr>
            <a:r>
              <a:rPr lang="es-ES" sz="1050" dirty="0"/>
              <a:t>R01.3. Diálogo e intercambio con el contexto local para generar capacidades sobre cómo aprovechar la energía solar térmica en las necesidades sociales.</a:t>
            </a:r>
          </a:p>
        </p:txBody>
      </p:sp>
      <p:sp>
        <p:nvSpPr>
          <p:cNvPr id="60" name="CuadroTexto 59"/>
          <p:cNvSpPr txBox="1"/>
          <p:nvPr/>
        </p:nvSpPr>
        <p:spPr>
          <a:xfrm>
            <a:off x="10210980" y="3434881"/>
            <a:ext cx="4599814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es-ES" sz="24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s-ES" sz="1050" b="1" dirty="0"/>
              <a:t>OE3: </a:t>
            </a:r>
            <a:r>
              <a:rPr lang="es-ES" sz="1050" dirty="0"/>
              <a:t>Destacar la dimensión ambiental en transición energética para hacerla compatible, asegurar que las nuevas fuentes de energía sean sostenibles y respetuosas con el medio ambiente.</a:t>
            </a:r>
          </a:p>
          <a:p>
            <a:pPr>
              <a:buFont typeface="Calibri" panose="020F0502020204030204" pitchFamily="34" charset="0"/>
              <a:buChar char="₋"/>
            </a:pPr>
            <a:r>
              <a:rPr lang="es-ES" sz="1050" dirty="0"/>
              <a:t>R03.1. Investigadoras/es formadas sobre cómo incorporar el cuidado ambiental en sus investigaciones de tecnologías energéticas.</a:t>
            </a:r>
          </a:p>
          <a:p>
            <a:pPr>
              <a:buFont typeface="Calibri" panose="020F0502020204030204" pitchFamily="34" charset="0"/>
              <a:buChar char="₋"/>
            </a:pPr>
            <a:r>
              <a:rPr lang="es-ES" sz="1050" dirty="0"/>
              <a:t>R03.2. Redes de cooperación científica entre entidades de </a:t>
            </a:r>
            <a:r>
              <a:rPr lang="es-ES" sz="1050" dirty="0" err="1"/>
              <a:t>I+i</a:t>
            </a:r>
            <a:r>
              <a:rPr lang="es-ES" sz="1050" dirty="0"/>
              <a:t> latinoamericanas e infraestructuras de investigación europeas.</a:t>
            </a:r>
          </a:p>
          <a:p>
            <a:pPr>
              <a:buFont typeface="Calibri" panose="020F0502020204030204" pitchFamily="34" charset="0"/>
              <a:buChar char="₋"/>
            </a:pPr>
            <a:r>
              <a:rPr lang="es-ES" sz="1050" dirty="0"/>
              <a:t>R03.3. Intercambio de conocimientos relacionados con resultados científicos y datos sobre transición energética limpia y justa.</a:t>
            </a:r>
          </a:p>
          <a:p>
            <a:endParaRPr lang="es-ES" sz="1050" dirty="0"/>
          </a:p>
        </p:txBody>
      </p:sp>
      <p:sp>
        <p:nvSpPr>
          <p:cNvPr id="61" name="CuadroTexto 60"/>
          <p:cNvSpPr txBox="1"/>
          <p:nvPr/>
        </p:nvSpPr>
        <p:spPr>
          <a:xfrm rot="10800000" flipV="1">
            <a:off x="10214813" y="5319868"/>
            <a:ext cx="4691997" cy="2192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1050" b="1" dirty="0"/>
              <a:t>OE4: </a:t>
            </a:r>
            <a:r>
              <a:rPr lang="es-ES" sz="1050" dirty="0"/>
              <a:t>Métodos sociales y políticas públicas para que la transición energética sea altamente beneficiosa para las sociedades desde una perspectiva integral. Considerando 2 niveles de reflexión: a) dimensión justicia territorial, que beneficie a comunidades locales involucradas en políticas de transición energética; b) dimensión justicia económica internacional, que sirva al país para promover políticas de transición energética que implementen estrategias de desarrollo positivas a nivel de industrialización endógena e intercambios comerciales equilibrados.</a:t>
            </a:r>
          </a:p>
          <a:p>
            <a:pPr>
              <a:buFont typeface="Calibri" panose="020F0502020204030204" pitchFamily="34" charset="0"/>
              <a:buChar char="₋"/>
            </a:pPr>
            <a:r>
              <a:rPr lang="es-ES" sz="1050" dirty="0"/>
              <a:t>R04.1. Investigadoras/es de infraestructuras de investigación europeas y entidades de </a:t>
            </a:r>
            <a:r>
              <a:rPr lang="es-ES" sz="1050" dirty="0" err="1"/>
              <a:t>I+i</a:t>
            </a:r>
            <a:r>
              <a:rPr lang="es-ES" sz="1050" dirty="0"/>
              <a:t> de ALC capacitadas sobre cómo incorporar perspectiva social en su investigación de tecnologías energéticas.</a:t>
            </a:r>
          </a:p>
          <a:p>
            <a:pPr>
              <a:buFont typeface="Calibri" panose="020F0502020204030204" pitchFamily="34" charset="0"/>
              <a:buChar char="₋"/>
            </a:pPr>
            <a:r>
              <a:rPr lang="es-ES" sz="1050" dirty="0"/>
              <a:t>R04.2. Información académica, social y políticamente relevante sobre transición energética justa a nivel territorial y global.</a:t>
            </a:r>
          </a:p>
        </p:txBody>
      </p:sp>
      <p:sp>
        <p:nvSpPr>
          <p:cNvPr id="62" name="CuadroTexto 61"/>
          <p:cNvSpPr txBox="1"/>
          <p:nvPr/>
        </p:nvSpPr>
        <p:spPr>
          <a:xfrm>
            <a:off x="10070403" y="7555184"/>
            <a:ext cx="497667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1050" b="1" dirty="0"/>
              <a:t>OE2: </a:t>
            </a:r>
            <a:r>
              <a:rPr lang="es-ES" sz="1050" dirty="0"/>
              <a:t>Fomentar cooperación científica entre infraestructuras de investigación energética UE y ALC. Transferir resultados de cooperación para que transición energética sea clave para principales actores interesados ​​involucrados en transformación del sector energético y garantizar que se lleve a cabo de manera efectiva con enfoque ético y calidad. </a:t>
            </a:r>
          </a:p>
          <a:p>
            <a:pPr>
              <a:buFont typeface="Calibri" panose="020F0502020204030204" pitchFamily="34" charset="0"/>
              <a:buChar char="₋"/>
            </a:pPr>
            <a:r>
              <a:rPr lang="es-ES" sz="1050" dirty="0"/>
              <a:t>R02.1. Recomendaciones y directrices de política sobre cómo llevar una transición energética limpia, sostenible y justa destinadas a ser transferidas a responsables políticos de AL y Europa.</a:t>
            </a:r>
          </a:p>
          <a:p>
            <a:pPr>
              <a:buFont typeface="Calibri" panose="020F0502020204030204" pitchFamily="34" charset="0"/>
              <a:buChar char="₋"/>
            </a:pPr>
            <a:r>
              <a:rPr lang="es-ES" sz="1050" dirty="0"/>
              <a:t>R02.2. Recomendaciones y directrices para mejor cooperación científica UE-ALC destinadas a ser transferidas a investigadores y responsables políticos ALC y UE.</a:t>
            </a:r>
          </a:p>
          <a:p>
            <a:pPr>
              <a:buFont typeface="Calibri" panose="020F0502020204030204" pitchFamily="34" charset="0"/>
              <a:buChar char="₋"/>
            </a:pPr>
            <a:r>
              <a:rPr lang="es-ES" sz="1050" dirty="0"/>
              <a:t>R02.3. Proyecto coordinado internamente y difundido externamente</a:t>
            </a:r>
          </a:p>
          <a:p>
            <a:pPr>
              <a:buFont typeface="Calibri" panose="020F0502020204030204" pitchFamily="34" charset="0"/>
              <a:buChar char="₋"/>
            </a:pPr>
            <a:r>
              <a:rPr lang="es-ES" sz="1050" dirty="0"/>
              <a:t>R02.4. Estrategias especialización inteligente implementadas de transición energética</a:t>
            </a:r>
          </a:p>
        </p:txBody>
      </p:sp>
    </p:spTree>
    <p:extLst>
      <p:ext uri="{BB962C8B-B14F-4D97-AF65-F5344CB8AC3E}">
        <p14:creationId xmlns:p14="http://schemas.microsoft.com/office/powerpoint/2010/main" val="22040283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51AAA5B1BAA684CBCD3A5C9C6DE0BED" ma:contentTypeVersion="17" ma:contentTypeDescription="Crear nuevo documento." ma:contentTypeScope="" ma:versionID="91316cd6bbda80ee6ae0d7021f75eae2">
  <xsd:schema xmlns:xsd="http://www.w3.org/2001/XMLSchema" xmlns:xs="http://www.w3.org/2001/XMLSchema" xmlns:p="http://schemas.microsoft.com/office/2006/metadata/properties" xmlns:ns2="89d91e97-d6b4-4eba-aee8-6e61926cb96b" xmlns:ns3="4626dc14-9441-4e92-93c9-4684353675e9" targetNamespace="http://schemas.microsoft.com/office/2006/metadata/properties" ma:root="true" ma:fieldsID="b4dee69404be731fad63917e0b43c113" ns2:_="" ns3:_="">
    <xsd:import namespace="89d91e97-d6b4-4eba-aee8-6e61926cb96b"/>
    <xsd:import namespace="4626dc14-9441-4e92-93c9-4684353675e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d91e97-d6b4-4eba-aee8-6e61926cb9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Etiquetas de imagen" ma:readOnly="false" ma:fieldId="{5cf76f15-5ced-4ddc-b409-7134ff3c332f}" ma:taxonomyMulti="true" ma:sspId="807887c5-9725-4479-af8b-95a8e888166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26dc14-9441-4e92-93c9-4684353675e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79b4e1ab-e858-4493-aa19-02d626805950}" ma:internalName="TaxCatchAll" ma:showField="CatchAllData" ma:web="4626dc14-9441-4e92-93c9-4684353675e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9d91e97-d6b4-4eba-aee8-6e61926cb96b">
      <Terms xmlns="http://schemas.microsoft.com/office/infopath/2007/PartnerControls"/>
    </lcf76f155ced4ddcb4097134ff3c332f>
    <TaxCatchAll xmlns="4626dc14-9441-4e92-93c9-4684353675e9" xsi:nil="true"/>
  </documentManagement>
</p:properties>
</file>

<file path=customXml/itemProps1.xml><?xml version="1.0" encoding="utf-8"?>
<ds:datastoreItem xmlns:ds="http://schemas.openxmlformats.org/officeDocument/2006/customXml" ds:itemID="{509E43B5-6AD8-4DD3-A74C-AFF27D7DAE2E}"/>
</file>

<file path=customXml/itemProps2.xml><?xml version="1.0" encoding="utf-8"?>
<ds:datastoreItem xmlns:ds="http://schemas.openxmlformats.org/officeDocument/2006/customXml" ds:itemID="{12D9437C-DD7A-4740-8988-D594FD3878C9}"/>
</file>

<file path=customXml/itemProps3.xml><?xml version="1.0" encoding="utf-8"?>
<ds:datastoreItem xmlns:ds="http://schemas.openxmlformats.org/officeDocument/2006/customXml" ds:itemID="{9C802F13-AB6A-4598-A986-85BC3025DC9E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</TotalTime>
  <Words>1014</Words>
  <Application>Microsoft Office PowerPoint</Application>
  <PresentationFormat>Personalizado</PresentationFormat>
  <Paragraphs>129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Arranz</dc:creator>
  <cp:lastModifiedBy>Laura Arranz</cp:lastModifiedBy>
  <cp:revision>6</cp:revision>
  <dcterms:created xsi:type="dcterms:W3CDTF">2024-12-18T18:23:59Z</dcterms:created>
  <dcterms:modified xsi:type="dcterms:W3CDTF">2024-12-19T11:15:21Z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0x010100051AAA5B1BAA684CBCD3A5C9C6DE0BED</vt:lpwstr>
  </property>
</Properties>
</file>